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75" r:id="rId14"/>
    <p:sldId id="276" r:id="rId15"/>
    <p:sldId id="274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8"/>
      <p:bold r:id="rId19"/>
    </p:embeddedFont>
    <p:embeddedFont>
      <p:font typeface="Calibri (MS)" panose="020B0604020202020204" charset="0"/>
      <p:regular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PT Serif" panose="020A0603040505020204" pitchFamily="18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7" autoAdjust="0"/>
    <p:restoredTop sz="94660"/>
  </p:normalViewPr>
  <p:slideViewPr>
    <p:cSldViewPr snapToGrid="0">
      <p:cViewPr varScale="1">
        <p:scale>
          <a:sx n="46" d="100"/>
          <a:sy n="46" d="100"/>
        </p:scale>
        <p:origin x="372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52400" y="-34958"/>
            <a:ext cx="19050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200" y="2552700"/>
            <a:ext cx="10515600" cy="3654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48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DEVELOPMENT OF SMART RECIPE MANAGEMENT</a:t>
            </a:r>
          </a:p>
          <a:p>
            <a:pPr algn="l">
              <a:lnSpc>
                <a:spcPts val="7312"/>
              </a:lnSpc>
            </a:pPr>
            <a:r>
              <a:rPr lang="en-US" sz="48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RECOMMENDATION SYSTEM DATABASE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537" y="5424012"/>
            <a:ext cx="9445526" cy="319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endParaRPr dirty="0"/>
          </a:p>
          <a:p>
            <a:pPr algn="l">
              <a:lnSpc>
                <a:spcPts val="3562"/>
              </a:lnSpc>
            </a:pPr>
            <a:endParaRPr dirty="0"/>
          </a:p>
          <a:p>
            <a:pPr algn="l">
              <a:lnSpc>
                <a:spcPts val="3562"/>
              </a:lnSpc>
            </a:pPr>
            <a:endParaRPr dirty="0"/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presented by: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Janani .R (192511067)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Bavani .S (192511146)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Harini . S (192511153)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46" y="181832"/>
            <a:ext cx="17318854" cy="1682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78D63A-205C-3D1E-2C4F-639BAAD49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7388" y="2476501"/>
            <a:ext cx="8315412" cy="6283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3970" y="-24"/>
            <a:ext cx="18288000" cy="10287000"/>
            <a:chOff x="-18627" y="-50832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18627" y="-50832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8600" y="354931"/>
            <a:ext cx="1780286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b. The query finds recipes that have an average rating above the overall average rating of all recipes.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940" y="3162300"/>
            <a:ext cx="7649881" cy="36933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SELECT recipeid,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AVG(Rating) AS avg_rating 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FROM Feedback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GROUP BY recipeid 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HAVING AVG(Rating) &gt;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(SELECT AVG(Rating) </a:t>
            </a:r>
          </a:p>
          <a:p>
            <a:pPr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FROM Feedback);</a:t>
            </a:r>
          </a:p>
          <a:p>
            <a:pPr algn="l">
              <a:lnSpc>
                <a:spcPts val="3600"/>
              </a:lnSpc>
            </a:pPr>
            <a:endParaRPr lang="en-US" sz="30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69F58-A564-3D3B-12FF-5AD39BAA41CD}"/>
              </a:ext>
            </a:extLst>
          </p:cNvPr>
          <p:cNvSpPr txBox="1"/>
          <p:nvPr/>
        </p:nvSpPr>
        <p:spPr>
          <a:xfrm>
            <a:off x="916940" y="1943025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B6D5EF2-B31C-8657-D239-391AF013F68E}"/>
              </a:ext>
            </a:extLst>
          </p:cNvPr>
          <p:cNvSpPr txBox="1"/>
          <p:nvPr/>
        </p:nvSpPr>
        <p:spPr>
          <a:xfrm>
            <a:off x="9796267" y="1974251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3A09A8-C37F-9787-498A-46DC9734B629}"/>
              </a:ext>
            </a:extLst>
          </p:cNvPr>
          <p:cNvSpPr txBox="1"/>
          <p:nvPr/>
        </p:nvSpPr>
        <p:spPr>
          <a:xfrm>
            <a:off x="916939" y="7886700"/>
            <a:ext cx="16423123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Query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finds recipes that have an average rating above the overall average rating of all recipes.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F2971-57AA-86B8-F28C-13A00873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267" y="3162300"/>
            <a:ext cx="7543795" cy="36933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04800" y="571666"/>
            <a:ext cx="1758097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"/>
              </a:rPr>
              <a:t>c.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Identify cuisines that have more than the average number of recipes across all cuisine types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517" y="3231502"/>
            <a:ext cx="7839783" cy="38239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SELECT Cuisine_Type,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COUNT(Recipe_ID)FROM Recipe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GROUP BY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Cuisine_TypeHAVING COUNT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(Recipe_ID) &gt;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( SELECT AVG(cuisine_count)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FROM (SELECT COUNT(Recipe_ID)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as cuisine_count FROM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Recipe GROUP BY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Cuisine_Type) as AvgCuisine);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B412F-D6FE-761A-76C2-9DD809198747}"/>
              </a:ext>
            </a:extLst>
          </p:cNvPr>
          <p:cNvSpPr txBox="1"/>
          <p:nvPr/>
        </p:nvSpPr>
        <p:spPr>
          <a:xfrm>
            <a:off x="825517" y="2100449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0638E3E-B909-A215-53CE-47532CE01C03}"/>
              </a:ext>
            </a:extLst>
          </p:cNvPr>
          <p:cNvSpPr txBox="1"/>
          <p:nvPr/>
        </p:nvSpPr>
        <p:spPr>
          <a:xfrm>
            <a:off x="9723479" y="2042041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2E509C-EDF7-C966-029D-61AE9CD4CD5C}"/>
              </a:ext>
            </a:extLst>
          </p:cNvPr>
          <p:cNvSpPr txBox="1"/>
          <p:nvPr/>
        </p:nvSpPr>
        <p:spPr>
          <a:xfrm>
            <a:off x="825517" y="7734300"/>
            <a:ext cx="16776724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 in this Query shows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cuisine types that are more popular or frequently available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1B7287F-2450-73C1-7DA0-F15C58051B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DC708D-7875-9FBE-0363-1C026C3D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479" y="3187005"/>
            <a:ext cx="7543796" cy="2888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568436"/>
            <a:ext cx="18288000" cy="778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d</a:t>
            </a:r>
            <a:r>
              <a:rPr lang="en-US" sz="36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.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List recipes and their ingredient details where the recipe contains more ingredients than the average recipe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.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Arial Bold"/>
              <a:cs typeface="Times New Roman" panose="02020603050405020304" pitchFamily="18" charset="0"/>
              <a:sym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1559" y="2904699"/>
            <a:ext cx="8026241" cy="34392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SELECT Recipe_ID, COUNT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(Ingredient_ID)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FROM Recipe_Ingredient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GROUP BY Recipe_ID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HAVING COUNT(Ingredient_ID) &gt; (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 SELECT AVG(ing_count)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 FROM (SELECT COUNT(Ingredient_ID) as c FROM Recipe_Ingredient GROUP BY Recipe_ID) as t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);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C468C-A3BB-9249-A20F-C849A1E21AF0}"/>
              </a:ext>
            </a:extLst>
          </p:cNvPr>
          <p:cNvSpPr txBox="1"/>
          <p:nvPr/>
        </p:nvSpPr>
        <p:spPr>
          <a:xfrm>
            <a:off x="1009271" y="1518237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DA89B721-1FDD-DF9F-92E8-89ED6B7B6276}"/>
              </a:ext>
            </a:extLst>
          </p:cNvPr>
          <p:cNvSpPr txBox="1"/>
          <p:nvPr/>
        </p:nvSpPr>
        <p:spPr>
          <a:xfrm>
            <a:off x="9702650" y="1564731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13262A-C3D0-D5F0-4BF4-2B49049DFC14}"/>
              </a:ext>
            </a:extLst>
          </p:cNvPr>
          <p:cNvSpPr txBox="1"/>
          <p:nvPr/>
        </p:nvSpPr>
        <p:spPr>
          <a:xfrm>
            <a:off x="838200" y="7734300"/>
            <a:ext cx="16408246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IN" sz="3600" dirty="0"/>
              <a:t> Here the Query shows recipe with more ingredients than the average recipe.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8D6D4-EF68-4F60-F8A4-3E2A3F1E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650" y="2904699"/>
            <a:ext cx="7756757" cy="33818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EF90B-616B-51CF-2FBC-8778A781DC19}"/>
              </a:ext>
            </a:extLst>
          </p:cNvPr>
          <p:cNvSpPr txBox="1"/>
          <p:nvPr/>
        </p:nvSpPr>
        <p:spPr>
          <a:xfrm>
            <a:off x="1009271" y="1518237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507CDD9-A1E7-DFF2-E14C-2A2A54A0D249}"/>
              </a:ext>
            </a:extLst>
          </p:cNvPr>
          <p:cNvSpPr txBox="1"/>
          <p:nvPr/>
        </p:nvSpPr>
        <p:spPr>
          <a:xfrm>
            <a:off x="9697943" y="1518237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76C6686-0139-F2BE-A6BD-96C2C455EC4A}"/>
              </a:ext>
            </a:extLst>
          </p:cNvPr>
          <p:cNvSpPr txBox="1"/>
          <p:nvPr/>
        </p:nvSpPr>
        <p:spPr>
          <a:xfrm>
            <a:off x="0" y="568436"/>
            <a:ext cx="18288000" cy="780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e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.Find  recipes with total calorie count higher than the average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average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calorie count per recipe using a join between recipe ingredient and ingredient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.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Arial Bold"/>
              <a:cs typeface="Times New Roman" panose="02020603050405020304" pitchFamily="18" charset="0"/>
              <a:sym typeface="Arial Bold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6110CA74-E8E4-AF61-C27C-92E418601F27}"/>
              </a:ext>
            </a:extLst>
          </p:cNvPr>
          <p:cNvSpPr txBox="1"/>
          <p:nvPr/>
        </p:nvSpPr>
        <p:spPr>
          <a:xfrm>
            <a:off x="1041559" y="2841345"/>
            <a:ext cx="7807495" cy="45934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SELECT ri.Recipe_ID,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SUM(ri.Quantity_Used * i.Calories_Per_Unit)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AS total FROM Recipe_Ingredient ri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JOIN Ingredient </a:t>
            </a:r>
            <a:r>
              <a:rPr lang="en-US" sz="2499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ON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ri.Ingredient_ID = i.Ingredient_ID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GROUP BY ri.Recipe_ID 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HAVING total &gt; (SELECT AVG(tc)</a:t>
            </a:r>
          </a:p>
          <a:p>
            <a:pPr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FROM (SELECT SUM(ri2.Quantity_Used * i2.Calories_Per_Unit) AS tc FROM Recipe_Ingredient ri2 JOIN Ingredient i2 ON ri2.Ingredient_ID = i2.Ingredient_ID GROUP BY ri2.Recipe_ID) AS t);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D4B55-30ED-94BE-D733-275BA40B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43" y="2904699"/>
            <a:ext cx="7809090" cy="4530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3324E2-C1DE-A0FA-38F2-47BCA53298EA}"/>
              </a:ext>
            </a:extLst>
          </p:cNvPr>
          <p:cNvSpPr txBox="1"/>
          <p:nvPr/>
        </p:nvSpPr>
        <p:spPr>
          <a:xfrm>
            <a:off x="1009271" y="8390025"/>
            <a:ext cx="16776724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 in this Query shows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calorie count higher than the average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average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calorie count per recipe using a join between recipe ingredient and ingredient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F7F2D-0FC6-44B0-E363-7FFB94DD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5" y="451931"/>
            <a:ext cx="15758809" cy="15309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A9C0B-8240-FBAD-A2FF-06D52DDE043F}"/>
              </a:ext>
            </a:extLst>
          </p:cNvPr>
          <p:cNvSpPr txBox="1"/>
          <p:nvPr/>
        </p:nvSpPr>
        <p:spPr>
          <a:xfrm>
            <a:off x="1143000" y="4152901"/>
            <a:ext cx="12877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efficiently manages and stores recipe data in a well-structured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personalized recipe recommendations based on user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database design reduces redundancy and ensures data consistency.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it enhances user experience by making recipe search and selection easier and faster.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BCBA3C4-60B1-DEE0-1136-7DA7C6E9AD4A}"/>
              </a:ext>
            </a:extLst>
          </p:cNvPr>
          <p:cNvSpPr txBox="1"/>
          <p:nvPr/>
        </p:nvSpPr>
        <p:spPr>
          <a:xfrm>
            <a:off x="304801" y="2781300"/>
            <a:ext cx="4419600" cy="64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250" b="1" dirty="0">
                <a:solidFill>
                  <a:srgbClr val="020202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     CONCLUSION</a:t>
            </a:r>
          </a:p>
        </p:txBody>
      </p:sp>
    </p:spTree>
    <p:extLst>
      <p:ext uri="{BB962C8B-B14F-4D97-AF65-F5344CB8AC3E}">
        <p14:creationId xmlns:p14="http://schemas.microsoft.com/office/powerpoint/2010/main" val="137249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44440" y="3629005"/>
            <a:ext cx="8961120" cy="21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𝐓𝐡𝐚𝐧𝐤 𝐘𝐨𝐮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128211"/>
            <a:ext cx="18288000" cy="10287000"/>
            <a:chOff x="-20320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20320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IN" dirty="0" err="1"/>
                <a:t>wwww</a:t>
              </a:r>
              <a:endParaRPr lang="en-IN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80270" y="2285642"/>
            <a:ext cx="9605963" cy="135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250" b="1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Project Objective –Database Driven System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41444" y="4032796"/>
            <a:ext cx="114300" cy="2423220"/>
            <a:chOff x="0" y="0"/>
            <a:chExt cx="152400" cy="32309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3230880"/>
            </a:xfrm>
            <a:custGeom>
              <a:avLst/>
              <a:gdLst/>
              <a:ahLst/>
              <a:cxnLst/>
              <a:rect l="l" t="t" r="r" b="b"/>
              <a:pathLst>
                <a:path w="152400" h="3230880">
                  <a:moveTo>
                    <a:pt x="0" y="52070"/>
                  </a:moveTo>
                  <a:cubicBezTo>
                    <a:pt x="0" y="23368"/>
                    <a:pt x="23368" y="0"/>
                    <a:pt x="52070" y="0"/>
                  </a:cubicBezTo>
                  <a:lnTo>
                    <a:pt x="100330" y="0"/>
                  </a:lnTo>
                  <a:cubicBezTo>
                    <a:pt x="129032" y="0"/>
                    <a:pt x="152400" y="23368"/>
                    <a:pt x="152400" y="52070"/>
                  </a:cubicBezTo>
                  <a:lnTo>
                    <a:pt x="152400" y="3178810"/>
                  </a:lnTo>
                  <a:cubicBezTo>
                    <a:pt x="152400" y="3207639"/>
                    <a:pt x="129032" y="3230880"/>
                    <a:pt x="100330" y="3230880"/>
                  </a:cubicBezTo>
                  <a:lnTo>
                    <a:pt x="52070" y="3230880"/>
                  </a:lnTo>
                  <a:cubicBezTo>
                    <a:pt x="23241" y="3230880"/>
                    <a:pt x="0" y="3207512"/>
                    <a:pt x="0" y="3178810"/>
                  </a:cubicBez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77200" y="4000018"/>
            <a:ext cx="3629471" cy="2493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Seamless Recipe Management</a:t>
            </a:r>
          </a:p>
          <a:p>
            <a:pPr algn="l">
              <a:lnSpc>
                <a:spcPts val="3312"/>
              </a:lnSpc>
            </a:pPr>
            <a:r>
              <a:rPr lang="en-US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-US" sz="2000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Enable users to easily read , update and search recipe in a centralized database </a:t>
            </a:r>
            <a:r>
              <a:rPr lang="en-US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</a:p>
          <a:p>
            <a:pPr algn="l">
              <a:lnSpc>
                <a:spcPts val="3312"/>
              </a:lnSpc>
            </a:pPr>
            <a:r>
              <a:rPr lang="en-US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44916" y="4819947"/>
            <a:ext cx="4008536" cy="39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endParaRPr lang="en-US" sz="2000" dirty="0">
              <a:solidFill>
                <a:srgbClr val="38383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674650" y="4032796"/>
            <a:ext cx="114300" cy="2423220"/>
            <a:chOff x="0" y="0"/>
            <a:chExt cx="152400" cy="32309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" cy="3230880"/>
            </a:xfrm>
            <a:custGeom>
              <a:avLst/>
              <a:gdLst/>
              <a:ahLst/>
              <a:cxnLst/>
              <a:rect l="l" t="t" r="r" b="b"/>
              <a:pathLst>
                <a:path w="152400" h="3230880">
                  <a:moveTo>
                    <a:pt x="0" y="52070"/>
                  </a:moveTo>
                  <a:cubicBezTo>
                    <a:pt x="0" y="23368"/>
                    <a:pt x="23368" y="0"/>
                    <a:pt x="52070" y="0"/>
                  </a:cubicBezTo>
                  <a:lnTo>
                    <a:pt x="100330" y="0"/>
                  </a:lnTo>
                  <a:cubicBezTo>
                    <a:pt x="129032" y="0"/>
                    <a:pt x="152400" y="23368"/>
                    <a:pt x="152400" y="52070"/>
                  </a:cubicBezTo>
                  <a:lnTo>
                    <a:pt x="152400" y="3178810"/>
                  </a:lnTo>
                  <a:cubicBezTo>
                    <a:pt x="152400" y="3207639"/>
                    <a:pt x="129032" y="3230880"/>
                    <a:pt x="100330" y="3230880"/>
                  </a:cubicBezTo>
                  <a:lnTo>
                    <a:pt x="52070" y="3230880"/>
                  </a:lnTo>
                  <a:cubicBezTo>
                    <a:pt x="23241" y="3230880"/>
                    <a:pt x="0" y="3207512"/>
                    <a:pt x="0" y="3178810"/>
                  </a:cubicBez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954000" y="4032797"/>
            <a:ext cx="4132807" cy="829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Efficient ingredient &amp; meal planning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53999" y="5015289"/>
            <a:ext cx="4132807" cy="1237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Help users plan meals efficiently by managing ingredients, reducing food waste and saving time.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741444" y="6716614"/>
            <a:ext cx="114300" cy="2423220"/>
            <a:chOff x="0" y="0"/>
            <a:chExt cx="152400" cy="32309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3230880"/>
            </a:xfrm>
            <a:custGeom>
              <a:avLst/>
              <a:gdLst/>
              <a:ahLst/>
              <a:cxnLst/>
              <a:rect l="l" t="t" r="r" b="b"/>
              <a:pathLst>
                <a:path w="152400" h="3230880">
                  <a:moveTo>
                    <a:pt x="0" y="52070"/>
                  </a:moveTo>
                  <a:cubicBezTo>
                    <a:pt x="0" y="23368"/>
                    <a:pt x="23368" y="0"/>
                    <a:pt x="52070" y="0"/>
                  </a:cubicBezTo>
                  <a:lnTo>
                    <a:pt x="100330" y="0"/>
                  </a:lnTo>
                  <a:cubicBezTo>
                    <a:pt x="129032" y="0"/>
                    <a:pt x="152400" y="23368"/>
                    <a:pt x="152400" y="52070"/>
                  </a:cubicBezTo>
                  <a:lnTo>
                    <a:pt x="152400" y="3178810"/>
                  </a:lnTo>
                  <a:cubicBezTo>
                    <a:pt x="152400" y="3207639"/>
                    <a:pt x="129032" y="3230880"/>
                    <a:pt x="100330" y="3230880"/>
                  </a:cubicBezTo>
                  <a:lnTo>
                    <a:pt x="52070" y="3230880"/>
                  </a:lnTo>
                  <a:cubicBezTo>
                    <a:pt x="23241" y="3230880"/>
                    <a:pt x="0" y="3207512"/>
                    <a:pt x="0" y="3178810"/>
                  </a:cubicBez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144916" y="6986736"/>
            <a:ext cx="4008536" cy="4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Smart user experience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44916" y="7521597"/>
            <a:ext cx="4008536" cy="1237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Offer a user friendly interface with intelligent filtering, rating and feedback to improve accuracy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6" y="314019"/>
            <a:ext cx="16575897" cy="16103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A05AF8-5503-026C-2EA1-7F91DE3C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11" y="2999030"/>
            <a:ext cx="6457997" cy="5116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76200" y="1097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41209" y="1865664"/>
            <a:ext cx="9904363" cy="71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 b="1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Module 1- Query Challenges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50237" y="2891581"/>
            <a:ext cx="637877" cy="637878"/>
            <a:chOff x="0" y="0"/>
            <a:chExt cx="850503" cy="850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45934" y="2998142"/>
            <a:ext cx="446485" cy="49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1632" y="2969865"/>
            <a:ext cx="5021759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Users vs saved recipes: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1632" y="3528864"/>
            <a:ext cx="8524131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Find users who save more recipes than an average user.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0237" y="4644778"/>
            <a:ext cx="637877" cy="637877"/>
            <a:chOff x="0" y="0"/>
            <a:chExt cx="850503" cy="850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45934" y="4751337"/>
            <a:ext cx="446485" cy="49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71632" y="4723060"/>
            <a:ext cx="5776764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Recipes with above-average ratings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71632" y="5282059"/>
            <a:ext cx="8524131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Recipes whose average rating is above the overall average.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850237" y="6397972"/>
            <a:ext cx="637877" cy="637877"/>
            <a:chOff x="0" y="0"/>
            <a:chExt cx="850503" cy="8505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45934" y="6504534"/>
            <a:ext cx="446485" cy="49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71632" y="6476256"/>
            <a:ext cx="6640265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Cuisines with more recipes than average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71632" y="7035254"/>
            <a:ext cx="8524131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Cuisine types having more recipes than the average cuisine.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850237" y="8151167"/>
            <a:ext cx="637877" cy="637877"/>
            <a:chOff x="0" y="0"/>
            <a:chExt cx="850503" cy="850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945934" y="8257729"/>
            <a:ext cx="446485" cy="49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71632" y="8229451"/>
            <a:ext cx="5339655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User Feedback Analysis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71632" y="8788450"/>
            <a:ext cx="8524131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Users and their top-rated recipes above their own average rating.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" y="367720"/>
            <a:ext cx="16626628" cy="1319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E62CDE-399B-E179-C8C6-ADEA6C30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00300"/>
            <a:ext cx="6448472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1658392"/>
            <a:ext cx="9453115" cy="678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000" b="1" dirty="0">
                <a:solidFill>
                  <a:srgbClr val="020202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Module 2-Subqueries &amp; Joins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50237" y="2495968"/>
            <a:ext cx="657986" cy="838235"/>
            <a:chOff x="0" y="0"/>
            <a:chExt cx="1890117" cy="2812653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890141" cy="2812669"/>
            </a:xfrm>
            <a:custGeom>
              <a:avLst/>
              <a:gdLst/>
              <a:ahLst/>
              <a:cxnLst/>
              <a:rect l="l" t="t" r="r" b="b"/>
              <a:pathLst>
                <a:path w="1890141" h="2812669">
                  <a:moveTo>
                    <a:pt x="0" y="0"/>
                  </a:moveTo>
                  <a:lnTo>
                    <a:pt x="1890141" y="0"/>
                  </a:lnTo>
                  <a:lnTo>
                    <a:pt x="1890141" y="2812669"/>
                  </a:lnTo>
                  <a:lnTo>
                    <a:pt x="0" y="2812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3" r="-16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881556" y="2517116"/>
            <a:ext cx="5601566" cy="441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Recipes vs. Average Rating: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4637" y="2922248"/>
            <a:ext cx="9177844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4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Use subqueries and joins to compare recipe ratings with the overall average rating</a:t>
            </a:r>
            <a:r>
              <a:rPr lang="en-US" sz="2187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882822" y="3848971"/>
            <a:ext cx="592824" cy="838235"/>
            <a:chOff x="0" y="0"/>
            <a:chExt cx="1890117" cy="2812653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890141" cy="2812669"/>
            </a:xfrm>
            <a:custGeom>
              <a:avLst/>
              <a:gdLst/>
              <a:ahLst/>
              <a:cxnLst/>
              <a:rect l="l" t="t" r="r" b="b"/>
              <a:pathLst>
                <a:path w="1890141" h="2812669">
                  <a:moveTo>
                    <a:pt x="0" y="0"/>
                  </a:moveTo>
                  <a:lnTo>
                    <a:pt x="1890141" y="0"/>
                  </a:lnTo>
                  <a:lnTo>
                    <a:pt x="1890141" y="2812669"/>
                  </a:lnTo>
                  <a:lnTo>
                    <a:pt x="0" y="2812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3" r="-16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614265" y="4007121"/>
            <a:ext cx="4990803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User Activity: Above Average: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85265" y="4406105"/>
            <a:ext cx="9209995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4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Join users and saved recipes to find users whose saved recipe count exceeds the average.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921843" y="5429202"/>
            <a:ext cx="563295" cy="838230"/>
            <a:chOff x="0" y="0"/>
            <a:chExt cx="1890117" cy="2812653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890141" cy="2812669"/>
            </a:xfrm>
            <a:custGeom>
              <a:avLst/>
              <a:gdLst/>
              <a:ahLst/>
              <a:cxnLst/>
              <a:rect l="l" t="t" r="r" b="b"/>
              <a:pathLst>
                <a:path w="1890141" h="2812669">
                  <a:moveTo>
                    <a:pt x="0" y="0"/>
                  </a:moveTo>
                  <a:lnTo>
                    <a:pt x="1890141" y="0"/>
                  </a:lnTo>
                  <a:lnTo>
                    <a:pt x="1890141" y="2812669"/>
                  </a:lnTo>
                  <a:lnTo>
                    <a:pt x="0" y="2812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3" r="-16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614265" y="5417141"/>
            <a:ext cx="5204669" cy="4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Calorie-Based Recipe Analysis: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10772" y="5881088"/>
            <a:ext cx="9291675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4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Use joins to calculate total recipe calories and compare them with the average calorie value.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85917"/>
            <a:ext cx="16764000" cy="16285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2AC9F7-1029-640B-95EF-774CD1553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24100"/>
            <a:ext cx="7444611" cy="708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C99A2-A583-A81D-DF71-FD313A991CEC}"/>
              </a:ext>
            </a:extLst>
          </p:cNvPr>
          <p:cNvSpPr txBox="1"/>
          <p:nvPr/>
        </p:nvSpPr>
        <p:spPr>
          <a:xfrm>
            <a:off x="7909970" y="7070665"/>
            <a:ext cx="1037803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3 – Recommendations &amp; Filtering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Suggests recipes based on user preferences and ingredients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Filters by cuisine, diet, calories, and cooking time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Uses database history &amp; ratings for personalized results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Improves user decision making and satisfaction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581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2144344"/>
            <a:ext cx="10590164" cy="71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2"/>
              </a:lnSpc>
            </a:pPr>
            <a:r>
              <a:rPr lang="en-US" sz="4687" b="1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Applications of the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117" y="3049202"/>
            <a:ext cx="10590164" cy="1833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Cooking and food recommendation apps</a:t>
            </a:r>
          </a:p>
          <a:p>
            <a:pPr marL="457200" indent="-457200" algn="just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Nutrition and calorie tracking platforms</a:t>
            </a:r>
          </a:p>
          <a:p>
            <a:pPr marL="457200" indent="-457200" algn="just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Restaurant menu management systems</a:t>
            </a:r>
          </a:p>
          <a:p>
            <a:pPr marL="457200" indent="-457200" algn="just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Smart kitchen applications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4799" y="5962472"/>
            <a:ext cx="10416481" cy="3295827"/>
            <a:chOff x="0" y="0"/>
            <a:chExt cx="12594035" cy="28126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3955" cy="2812669"/>
            </a:xfrm>
            <a:custGeom>
              <a:avLst/>
              <a:gdLst/>
              <a:ahLst/>
              <a:cxnLst/>
              <a:rect l="l" t="t" r="r" b="b"/>
              <a:pathLst>
                <a:path w="12593955" h="2812669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11686667" y="0"/>
                  </a:lnTo>
                  <a:cubicBezTo>
                    <a:pt x="12187810" y="0"/>
                    <a:pt x="12593955" y="406273"/>
                    <a:pt x="12593955" y="907288"/>
                  </a:cubicBezTo>
                  <a:lnTo>
                    <a:pt x="12593955" y="1905381"/>
                  </a:lnTo>
                  <a:cubicBezTo>
                    <a:pt x="12593955" y="2406523"/>
                    <a:pt x="12187682" y="2812669"/>
                    <a:pt x="11686667" y="2812669"/>
                  </a:cubicBezTo>
                  <a:lnTo>
                    <a:pt x="907288" y="2812669"/>
                  </a:lnTo>
                  <a:cubicBezTo>
                    <a:pt x="406273" y="2812669"/>
                    <a:pt x="0" y="2406396"/>
                    <a:pt x="0" y="1905381"/>
                  </a:cubicBezTo>
                  <a:close/>
                </a:path>
              </a:pathLst>
            </a:custGeom>
            <a:solidFill>
              <a:srgbClr val="F2EEE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2000" y="6357743"/>
            <a:ext cx="4724400" cy="441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Future Enhancements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38" y="139951"/>
            <a:ext cx="16686162" cy="1621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22FBB2-7F5D-2260-BF49-C0D40AA6EB40}"/>
              </a:ext>
            </a:extLst>
          </p:cNvPr>
          <p:cNvSpPr txBox="1"/>
          <p:nvPr/>
        </p:nvSpPr>
        <p:spPr>
          <a:xfrm rot="10800000" flipV="1">
            <a:off x="435910" y="6869016"/>
            <a:ext cx="104164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be enhanced by integrating advanced analytics and optimized SQL queries to provide more accurate and personalized recommendations as the database grows</a:t>
            </a:r>
            <a:r>
              <a:rPr lang="en-IN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977B07-41E4-E07F-417F-601456326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918" y="2857872"/>
            <a:ext cx="6629400" cy="4495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00" y="1843682"/>
            <a:ext cx="797897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4800" b="1" dirty="0">
                <a:solidFill>
                  <a:srgbClr val="020202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Problem statement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696051" y="2676822"/>
            <a:ext cx="9753897" cy="28575"/>
            <a:chOff x="0" y="0"/>
            <a:chExt cx="13005197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05181" cy="38100"/>
            </a:xfrm>
            <a:custGeom>
              <a:avLst/>
              <a:gdLst/>
              <a:ahLst/>
              <a:cxnLst/>
              <a:rect l="l" t="t" r="r" b="b"/>
              <a:pathLst>
                <a:path w="13005181" h="38100">
                  <a:moveTo>
                    <a:pt x="0" y="0"/>
                  </a:moveTo>
                  <a:lnTo>
                    <a:pt x="13005181" y="0"/>
                  </a:lnTo>
                  <a:lnTo>
                    <a:pt x="130051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96050" y="2834579"/>
            <a:ext cx="9906149" cy="77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62"/>
              </a:lnSpc>
              <a:buFont typeface="Wingdings" panose="05000000000000000000" pitchFamily="2" charset="2"/>
              <a:buChar char="Ø"/>
            </a:pPr>
            <a:r>
              <a:rPr lang="en-US" sz="243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Managing recipes, ingredients, and user data becomes difficult without a proper database structure.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96050" y="3737222"/>
            <a:ext cx="9906149" cy="376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  <a:r>
              <a:rPr lang="en-US" sz="24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This leads to data redundancy and inefficient data handling</a:t>
            </a:r>
            <a:r>
              <a:rPr lang="en-US" sz="1874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..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696051" y="4570362"/>
            <a:ext cx="9753897" cy="28575"/>
            <a:chOff x="0" y="0"/>
            <a:chExt cx="13005197" cy="38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005181" cy="38100"/>
            </a:xfrm>
            <a:custGeom>
              <a:avLst/>
              <a:gdLst/>
              <a:ahLst/>
              <a:cxnLst/>
              <a:rect l="l" t="t" r="r" b="b"/>
              <a:pathLst>
                <a:path w="13005181" h="38100">
                  <a:moveTo>
                    <a:pt x="0" y="0"/>
                  </a:moveTo>
                  <a:lnTo>
                    <a:pt x="13005181" y="0"/>
                  </a:lnTo>
                  <a:lnTo>
                    <a:pt x="130051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96038" y="4728120"/>
            <a:ext cx="9753897" cy="77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62"/>
              </a:lnSpc>
              <a:buFont typeface="Wingdings" panose="05000000000000000000" pitchFamily="2" charset="2"/>
              <a:buChar char="Ø"/>
            </a:pPr>
            <a:r>
              <a:rPr lang="en-US" sz="243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Existing recipe systems do not provide personalized recommendations based on user preferences.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96038" y="5666779"/>
            <a:ext cx="9753911" cy="357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    User ratings and saved recipes are not effectively analyzed</a:t>
            </a:r>
            <a:r>
              <a:rPr lang="en-US" sz="1874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..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696051" y="6463904"/>
            <a:ext cx="9753897" cy="28575"/>
            <a:chOff x="0" y="0"/>
            <a:chExt cx="13005197" cy="38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05181" cy="38100"/>
            </a:xfrm>
            <a:custGeom>
              <a:avLst/>
              <a:gdLst/>
              <a:ahLst/>
              <a:cxnLst/>
              <a:rect l="l" t="t" r="r" b="b"/>
              <a:pathLst>
                <a:path w="13005181" h="38100">
                  <a:moveTo>
                    <a:pt x="0" y="0"/>
                  </a:moveTo>
                  <a:lnTo>
                    <a:pt x="13005181" y="0"/>
                  </a:lnTo>
                  <a:lnTo>
                    <a:pt x="130051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696050" y="6621661"/>
            <a:ext cx="9829949" cy="77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62"/>
              </a:lnSpc>
              <a:buFont typeface="Wingdings" panose="05000000000000000000" pitchFamily="2" charset="2"/>
              <a:buChar char="Ø"/>
            </a:pPr>
            <a:r>
              <a:rPr lang="en-US" sz="2437" dirty="0">
                <a:solidFill>
                  <a:srgbClr val="383838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Calculating total calories and ingredient usage for recipes is complex in unorganized systems</a:t>
            </a:r>
            <a:r>
              <a:rPr lang="en-US" sz="243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01000" y="7648795"/>
            <a:ext cx="9448948" cy="360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Nutritional analysis becomes time-consuming and inaccurate</a:t>
            </a:r>
            <a:r>
              <a:rPr lang="en-US" sz="1874" dirty="0">
                <a:solidFill>
                  <a:srgbClr val="383838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..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696051" y="8357444"/>
            <a:ext cx="9753897" cy="28575"/>
            <a:chOff x="0" y="0"/>
            <a:chExt cx="13005197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005181" cy="38100"/>
            </a:xfrm>
            <a:custGeom>
              <a:avLst/>
              <a:gdLst/>
              <a:ahLst/>
              <a:cxnLst/>
              <a:rect l="l" t="t" r="r" b="b"/>
              <a:pathLst>
                <a:path w="13005181" h="38100">
                  <a:moveTo>
                    <a:pt x="0" y="0"/>
                  </a:moveTo>
                  <a:lnTo>
                    <a:pt x="13005181" y="0"/>
                  </a:lnTo>
                  <a:lnTo>
                    <a:pt x="130051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696051" y="8994576"/>
            <a:ext cx="9753897" cy="35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4782"/>
            <a:ext cx="16959410" cy="1647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C1893-B628-1889-F146-261790FC6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76" y="3215894"/>
            <a:ext cx="6600873" cy="49569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95800" y="2087536"/>
            <a:ext cx="11107420" cy="709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ER diagram 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recipe management and recommendation system database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999"/>
              </a:lnSpc>
            </a:pP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8"/>
            <a:ext cx="17068800" cy="165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398DF-A09E-22D0-9FB9-05B84E27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505027"/>
            <a:ext cx="12192000" cy="8124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11800" cy="10401300"/>
            <a:chOff x="0" y="0"/>
            <a:chExt cx="24282400" cy="1386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282400" cy="138684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r>
                <a:rPr lang="en-IN" dirty="0"/>
                <a:t>                                                                                                SCHEMA DIAGRAM for </a:t>
              </a:r>
              <a:r>
                <a:rPr lang="en-US" dirty="0"/>
                <a:t>smart recipe management and recommendation system database</a:t>
              </a:r>
              <a:endParaRPr lang="en-IN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E98E135-87FB-562D-73E6-0E9FC952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5" y="451931"/>
            <a:ext cx="15758809" cy="1530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D8F6B7-CDAD-0DB6-E027-08E8AD5A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009899"/>
            <a:ext cx="10744200" cy="708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1886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5060" y="716254"/>
            <a:ext cx="1720754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a. Find users who have saved more recipes than the average number of recipes saved by all users.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4550" y="3314699"/>
            <a:ext cx="7801422" cy="34753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SELECT userid, COUNT(recipeid) AS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 saved_count FROM SavedRecipes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 GROUP BY userid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HAVING COUNT(recipeid) &gt; (SELECT AVG(recipe_count)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FROM (SELECT COUNT(recipeid)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AS recipe_count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 FROM SavedRecipes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GROUP BY userid) </a:t>
            </a:r>
          </a:p>
          <a:p>
            <a:pPr>
              <a:lnSpc>
                <a:spcPts val="2699"/>
              </a:lnSpc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Arial Bold"/>
                <a:cs typeface="Times New Roman" panose="02020603050405020304" pitchFamily="18" charset="0"/>
                <a:sym typeface="Arial Bold"/>
              </a:rPr>
              <a:t>AS avg_saved);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2773" y="2053518"/>
            <a:ext cx="7543796" cy="7382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ctr">
              <a:lnSpc>
                <a:spcPts val="269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OUTPUT: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7B058-0145-A68F-7029-55D59D17D6D3}"/>
              </a:ext>
            </a:extLst>
          </p:cNvPr>
          <p:cNvSpPr txBox="1"/>
          <p:nvPr/>
        </p:nvSpPr>
        <p:spPr>
          <a:xfrm>
            <a:off x="1314549" y="2095500"/>
            <a:ext cx="7839783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EAEDF-54C3-3536-0802-31B85895484D}"/>
              </a:ext>
            </a:extLst>
          </p:cNvPr>
          <p:cNvSpPr txBox="1"/>
          <p:nvPr/>
        </p:nvSpPr>
        <p:spPr>
          <a:xfrm>
            <a:off x="1314549" y="8171807"/>
            <a:ext cx="16169469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Query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finds users who have saved more recipes than the average number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649208-F3F2-85E2-F324-C4897325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402" y="3314700"/>
            <a:ext cx="7489168" cy="396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1049</Words>
  <Application>Microsoft Office PowerPoint</Application>
  <PresentationFormat>Custom</PresentationFormat>
  <Paragraphs>157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PT Serif</vt:lpstr>
      <vt:lpstr>DM Sans</vt:lpstr>
      <vt:lpstr>Times New Roman</vt:lpstr>
      <vt:lpstr>Aptos</vt:lpstr>
      <vt:lpstr>Calibri (MS)</vt:lpstr>
      <vt:lpstr>Arial Bold</vt:lpstr>
      <vt:lpstr>Wingdings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harini sobanbabu</dc:creator>
  <cp:lastModifiedBy>harini sobanbabu</cp:lastModifiedBy>
  <cp:revision>2</cp:revision>
  <dcterms:modified xsi:type="dcterms:W3CDTF">2026-01-18T16:30:39Z</dcterms:modified>
</cp:coreProperties>
</file>